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5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605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605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765539-843D-46E4-A9B9-121A01398E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12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6EC8-44EC-4306-9F30-04BAF26102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25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083F6-AE93-4C9E-A70D-A4ADA30F86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758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860FA-7CB0-49D2-958A-0436ECDFE5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710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4002E-D798-4FC6-BC02-97AD6D7A4E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047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1CC2C-1737-4F44-BFD4-D82ADA42EF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578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390BD-0430-4AD6-B324-F5885FA256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88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FF90-26A1-4959-B036-35FEF2F0EC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580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55718-D914-402F-A530-C196CDC788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245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837D-C60E-4AC5-8010-4CFB6D8BE1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434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9C491-583E-4CFB-8FED-A925E6A33D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818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499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9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9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9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9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502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50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503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503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503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5199448-098B-449A-A6D5-19A7F0123F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3987" cy="38163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b="1" dirty="0" smtClean="0">
                <a:latin typeface="Verdana" pitchFamily="34" charset="0"/>
              </a:rPr>
              <a:t> Вредные привычки</a:t>
            </a:r>
            <a:br>
              <a:rPr lang="ru-RU" altLang="ru-RU" sz="4000" b="1" dirty="0" smtClean="0">
                <a:latin typeface="Verdana" pitchFamily="34" charset="0"/>
              </a:rPr>
            </a:br>
            <a:r>
              <a:rPr lang="ru-RU" altLang="ru-RU" sz="4000" b="1" dirty="0" smtClean="0">
                <a:latin typeface="Verdana" pitchFamily="34" charset="0"/>
              </a:rPr>
              <a:t>и здоровье.</a:t>
            </a:r>
            <a:br>
              <a:rPr lang="ru-RU" altLang="ru-RU" sz="4000" b="1" dirty="0" smtClean="0">
                <a:latin typeface="Verdana" pitchFamily="34" charset="0"/>
              </a:rPr>
            </a:br>
            <a:r>
              <a:rPr lang="ru-RU" altLang="ru-RU" sz="4000" b="1" dirty="0" smtClean="0">
                <a:latin typeface="Verdana" pitchFamily="34" charset="0"/>
              </a:rPr>
              <a:t>Алкоголь и здоровье.</a:t>
            </a:r>
            <a:r>
              <a:rPr lang="en-US" altLang="ru-RU" sz="4000" b="1" dirty="0" smtClean="0">
                <a:latin typeface="Verdana" pitchFamily="34" charset="0"/>
              </a:rPr>
              <a:t/>
            </a:r>
            <a:br>
              <a:rPr lang="en-US" altLang="ru-RU" sz="4000" b="1" dirty="0" smtClean="0">
                <a:latin typeface="Verdana" pitchFamily="34" charset="0"/>
              </a:rPr>
            </a:br>
            <a:r>
              <a:rPr lang="ru-RU" altLang="ru-RU" sz="4000" b="1" dirty="0" smtClean="0">
                <a:latin typeface="Verdana" pitchFamily="34" charset="0"/>
              </a:rPr>
              <a:t/>
            </a:r>
            <a:br>
              <a:rPr lang="ru-RU" altLang="ru-RU" sz="4000" b="1" dirty="0" smtClean="0">
                <a:latin typeface="Verdana" pitchFamily="34" charset="0"/>
              </a:rPr>
            </a:br>
            <a:r>
              <a:rPr lang="en-US" altLang="ru-RU" sz="4000" b="1" smtClean="0">
                <a:latin typeface="Verdana" pitchFamily="34" charset="0"/>
              </a:rPr>
              <a:t/>
            </a:r>
            <a:br>
              <a:rPr lang="en-US" altLang="ru-RU" sz="4000" b="1" smtClean="0">
                <a:latin typeface="Verdana" pitchFamily="34" charset="0"/>
              </a:rPr>
            </a:br>
            <a:endParaRPr lang="en-US" altLang="ru-RU" sz="2800" b="1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931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smtClean="0"/>
              <a:t>Этанол поступает в организм</a:t>
            </a:r>
            <a:endParaRPr lang="en-US" altLang="ru-RU" sz="32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39261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altLang="ru-RU" sz="2800" smtClean="0"/>
              <a:t>С алкогольными напитками</a:t>
            </a:r>
            <a:endParaRPr lang="en-US" altLang="ru-RU" sz="280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altLang="ru-RU" sz="2800" smtClean="0"/>
              <a:t>С продуктами питания</a:t>
            </a:r>
            <a:endParaRPr lang="en-US" altLang="ru-RU" sz="2800" smtClean="0"/>
          </a:p>
          <a:p>
            <a:pPr marL="990600" lvl="1" indent="-533400" eaLnBrk="1" hangingPunct="1">
              <a:buFontTx/>
              <a:buChar char="-"/>
              <a:defRPr/>
            </a:pPr>
            <a:r>
              <a:rPr lang="ru-RU" altLang="ru-RU" sz="2400" smtClean="0"/>
              <a:t>природного происхождения (фрукты, соки, кумыс и др.)</a:t>
            </a:r>
            <a:endParaRPr lang="en-US" altLang="ru-RU" sz="2400" smtClean="0"/>
          </a:p>
          <a:p>
            <a:pPr marL="990600" lvl="1" indent="-533400" eaLnBrk="1" hangingPunct="1">
              <a:buFontTx/>
              <a:buChar char="-"/>
              <a:defRPr/>
            </a:pPr>
            <a:r>
              <a:rPr lang="ru-RU" altLang="ru-RU" sz="2400" smtClean="0"/>
              <a:t>получаемыми с применением процесса брожения (хлеб, йогурт, кефир, простокваша и др.)</a:t>
            </a:r>
            <a:endParaRPr lang="en-US" altLang="ru-RU" sz="2400" smtClean="0"/>
          </a:p>
          <a:p>
            <a:pPr marL="609600" indent="-609600" eaLnBrk="1" hangingPunct="1">
              <a:buFontTx/>
              <a:buNone/>
              <a:defRPr/>
            </a:pPr>
            <a:r>
              <a:rPr lang="ru-RU" altLang="ru-RU" sz="2800" smtClean="0"/>
              <a:t>В среднем с продуктами питания человек получает в сутки 50-60</a:t>
            </a:r>
            <a:r>
              <a:rPr lang="en-US" altLang="ru-RU" sz="2800" smtClean="0"/>
              <a:t> </a:t>
            </a:r>
            <a:r>
              <a:rPr lang="ru-RU" altLang="ru-RU" sz="2800" smtClean="0"/>
              <a:t>мг этанола на 1 кг массы тела (на 60 кг - 3-4 г = 100 г пива)</a:t>
            </a:r>
            <a:endParaRPr lang="en-US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931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smtClean="0">
                <a:latin typeface="Verdana" pitchFamily="34" charset="0"/>
              </a:rPr>
              <a:t>Этанол образуется в организме</a:t>
            </a:r>
            <a:endParaRPr lang="en-US" altLang="ru-RU" sz="3200" b="1" smtClean="0">
              <a:latin typeface="Verdana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30000"/>
              </a:spcBef>
              <a:buFontTx/>
              <a:buAutoNum type="arabicPeriod"/>
              <a:defRPr/>
            </a:pPr>
            <a:r>
              <a:rPr lang="ru-RU" altLang="ru-RU" sz="2000" b="1" smtClean="0">
                <a:latin typeface="Verdana" pitchFamily="34" charset="0"/>
              </a:rPr>
              <a:t>В печени</a:t>
            </a:r>
            <a:r>
              <a:rPr lang="ru-RU" altLang="ru-RU" sz="2000" smtClean="0">
                <a:latin typeface="Verdana" pitchFamily="34" charset="0"/>
              </a:rPr>
              <a:t> при распаде</a:t>
            </a:r>
            <a:r>
              <a:rPr lang="ru-RU" altLang="ru-RU" sz="2000" b="1" smtClean="0">
                <a:latin typeface="Verdana" pitchFamily="34" charset="0"/>
              </a:rPr>
              <a:t> углеводов</a:t>
            </a:r>
            <a:r>
              <a:rPr lang="ru-RU" altLang="ru-RU" sz="2000" smtClean="0">
                <a:latin typeface="Verdana" pitchFamily="34" charset="0"/>
              </a:rPr>
              <a:t> обр. </a:t>
            </a:r>
            <a:r>
              <a:rPr lang="ru-RU" altLang="ru-RU" sz="2000" b="1" smtClean="0">
                <a:latin typeface="Verdana" pitchFamily="34" charset="0"/>
              </a:rPr>
              <a:t>пировиноградная кислота,</a:t>
            </a:r>
            <a:r>
              <a:rPr lang="ru-RU" altLang="ru-RU" sz="2000" smtClean="0">
                <a:latin typeface="Verdana" pitchFamily="34" charset="0"/>
              </a:rPr>
              <a:t> часть ее через промежуточный продукт</a:t>
            </a:r>
            <a:r>
              <a:rPr lang="ru-RU" altLang="ru-RU" sz="2000" b="1" smtClean="0">
                <a:latin typeface="Verdana" pitchFamily="34" charset="0"/>
              </a:rPr>
              <a:t> - ацетальдегид -</a:t>
            </a:r>
            <a:r>
              <a:rPr lang="ru-RU" altLang="ru-RU" sz="2000" smtClean="0">
                <a:latin typeface="Verdana" pitchFamily="34" charset="0"/>
              </a:rPr>
              <a:t/>
            </a:r>
            <a:br>
              <a:rPr lang="ru-RU" altLang="ru-RU" sz="2000" smtClean="0">
                <a:latin typeface="Verdana" pitchFamily="34" charset="0"/>
              </a:rPr>
            </a:br>
            <a:r>
              <a:rPr lang="ru-RU" altLang="ru-RU" sz="2000" smtClean="0">
                <a:latin typeface="Verdana" pitchFamily="34" charset="0"/>
              </a:rPr>
              <a:t>превращается в этанол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30000"/>
              </a:spcBef>
              <a:buFontTx/>
              <a:buAutoNum type="arabicPeriod"/>
              <a:defRPr/>
            </a:pPr>
            <a:r>
              <a:rPr lang="ru-RU" altLang="ru-RU" sz="2000" b="1" smtClean="0">
                <a:latin typeface="Verdana" pitchFamily="34" charset="0"/>
              </a:rPr>
              <a:t>В кишечнике</a:t>
            </a:r>
            <a:r>
              <a:rPr lang="ru-RU" altLang="ru-RU" sz="2000" smtClean="0">
                <a:latin typeface="Verdana" pitchFamily="34" charset="0"/>
              </a:rPr>
              <a:t> микрофлора действует на глюкозу - обр. этанол</a:t>
            </a:r>
            <a:endParaRPr lang="en-US" altLang="ru-RU" sz="2000" smtClean="0"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000" b="1" smtClean="0"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000" b="1" smtClean="0">
                <a:latin typeface="Verdana" pitchFamily="34" charset="0"/>
              </a:rPr>
              <a:t>Без потребления алкоголя</a:t>
            </a:r>
            <a:r>
              <a:rPr lang="ru-RU" altLang="ru-RU" sz="2000" smtClean="0">
                <a:latin typeface="Verdana" pitchFamily="34" charset="0"/>
              </a:rPr>
              <a:t> содержание этанола</a:t>
            </a:r>
            <a:br>
              <a:rPr lang="ru-RU" altLang="ru-RU" sz="2000" smtClean="0">
                <a:latin typeface="Verdana" pitchFamily="34" charset="0"/>
              </a:rPr>
            </a:br>
            <a:endParaRPr lang="ru-RU" altLang="ru-RU" sz="2000" smtClean="0">
              <a:latin typeface="Verdana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800" smtClean="0">
                <a:latin typeface="Verdana" pitchFamily="34" charset="0"/>
              </a:rPr>
              <a:t>в крови - 0,003 - 0,01 %</a:t>
            </a:r>
            <a:br>
              <a:rPr lang="ru-RU" altLang="ru-RU" sz="1800" smtClean="0">
                <a:latin typeface="Verdana" pitchFamily="34" charset="0"/>
              </a:rPr>
            </a:br>
            <a:endParaRPr lang="ru-RU" altLang="ru-RU" sz="1800" smtClean="0">
              <a:latin typeface="Verdana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800" smtClean="0">
                <a:latin typeface="Verdana" pitchFamily="34" charset="0"/>
              </a:rPr>
              <a:t>в женском молоке - 0,002 - 0,007 %</a:t>
            </a:r>
            <a:endParaRPr lang="en-US" altLang="ru-RU" sz="1800" smtClean="0"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000" b="1" smtClean="0">
              <a:latin typeface="Verdana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000" b="1" smtClean="0">
                <a:latin typeface="Verdana" pitchFamily="34" charset="0"/>
              </a:rPr>
              <a:t>В норме:</a:t>
            </a:r>
            <a:r>
              <a:rPr lang="ru-RU" altLang="ru-RU" sz="2000" smtClean="0">
                <a:latin typeface="Verdana" pitchFamily="34" charset="0"/>
              </a:rPr>
              <a:t/>
            </a:r>
            <a:br>
              <a:rPr lang="ru-RU" altLang="ru-RU" sz="2000" smtClean="0">
                <a:latin typeface="Verdana" pitchFamily="34" charset="0"/>
              </a:rPr>
            </a:br>
            <a:endParaRPr lang="ru-RU" altLang="ru-RU" sz="2000" smtClean="0">
              <a:latin typeface="Verdana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000" b="1" smtClean="0">
                <a:latin typeface="Verdana" pitchFamily="34" charset="0"/>
              </a:rPr>
              <a:t>эндогенный этанол : ацетальдегид = 100 : 1</a:t>
            </a:r>
            <a:br>
              <a:rPr lang="ru-RU" altLang="ru-RU" sz="2000" b="1" smtClean="0">
                <a:latin typeface="Verdana" pitchFamily="34" charset="0"/>
              </a:rPr>
            </a:br>
            <a:endParaRPr lang="ru-RU" altLang="ru-RU" sz="2000" b="1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628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smtClean="0">
                <a:latin typeface="Verdana" pitchFamily="34" charset="0"/>
              </a:rPr>
              <a:t>Этанол - естественный метаболит</a:t>
            </a:r>
            <a:endParaRPr lang="en-US" altLang="ru-RU" sz="3200" b="1" smtClean="0">
              <a:latin typeface="Verdana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altLang="ru-RU" sz="2400" smtClean="0"/>
              <a:t>участвует в регуляции транспорта электронов в дыхательной системе клеток;</a:t>
            </a:r>
            <a:endParaRPr lang="en-US" altLang="ru-RU" sz="24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altLang="ru-RU" sz="2400" smtClean="0"/>
              <a:t>участвует в формировании метаболического фона, создающего эмоциональный комфорт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400" b="1" smtClean="0"/>
              <a:t>	Этанол</a:t>
            </a:r>
            <a:r>
              <a:rPr lang="ru-RU" altLang="ru-RU" sz="2400" smtClean="0"/>
              <a:t> действует</a:t>
            </a:r>
            <a:r>
              <a:rPr lang="ru-RU" altLang="ru-RU" sz="2400" b="1" smtClean="0"/>
              <a:t> на мембраны клеток, </a:t>
            </a:r>
            <a:r>
              <a:rPr lang="ru-RU" altLang="ru-RU" sz="2400" smtClean="0"/>
              <a:t>используя биохимические посредники </a:t>
            </a:r>
            <a:r>
              <a:rPr lang="ru-RU" altLang="ru-RU" sz="2400" b="1" smtClean="0"/>
              <a:t>головного мозга: серотонин, дофамин, опиатные пептиды</a:t>
            </a:r>
            <a:endParaRPr lang="en-US" alt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>Количество образующегося в организме этанола может снижаться</a:t>
            </a:r>
            <a:r>
              <a:rPr lang="ru-RU" altLang="ru-RU" sz="2400" smtClean="0"/>
              <a:t> под воздействием различных факторов, в т.ч.: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ru-RU" sz="2400" smtClean="0"/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в процессе</a:t>
            </a:r>
            <a:r>
              <a:rPr lang="ru-RU" altLang="ru-RU" sz="2000" b="1" smtClean="0"/>
              <a:t> менструального цикла</a:t>
            </a:r>
            <a:endParaRPr lang="en-US" altLang="ru-RU" sz="2000" b="1" smtClean="0"/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под влиянием</a:t>
            </a:r>
            <a:r>
              <a:rPr lang="ru-RU" altLang="ru-RU" sz="2000" b="1" smtClean="0"/>
              <a:t> стресса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200" smtClean="0"/>
              <a:t>Основные</a:t>
            </a:r>
            <a:r>
              <a:rPr lang="ru-RU" altLang="ru-RU" sz="3200" b="1" smtClean="0"/>
              <a:t> ферменты,</a:t>
            </a:r>
            <a:r>
              <a:rPr lang="ru-RU" altLang="ru-RU" sz="3200" smtClean="0"/>
              <a:t> участвующие в обмене </a:t>
            </a:r>
            <a:r>
              <a:rPr lang="ru-RU" altLang="ru-RU" sz="3200" b="1" smtClean="0"/>
              <a:t>этанола: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000" b="1" smtClean="0"/>
              <a:t>Алкогольдегидрогеназа -</a:t>
            </a:r>
            <a:r>
              <a:rPr lang="ru-RU" altLang="ru-RU" sz="2000" smtClean="0"/>
              <a:t> расщепляет 80 % этанола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000" b="1" smtClean="0"/>
              <a:t>Цитохром Р – 450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000" b="1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000" smtClean="0"/>
              <a:t>	Они действуют в основном в</a:t>
            </a:r>
            <a:r>
              <a:rPr lang="ru-RU" altLang="ru-RU" sz="2000" b="1" smtClean="0"/>
              <a:t> печени </a:t>
            </a:r>
            <a:r>
              <a:rPr lang="ru-RU" altLang="ru-RU" sz="2000" smtClean="0"/>
              <a:t>и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000" smtClean="0"/>
              <a:t>	в</a:t>
            </a:r>
            <a:r>
              <a:rPr lang="ru-RU" altLang="ru-RU" sz="2000" b="1" smtClean="0"/>
              <a:t> поджелудочной железе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endParaRPr lang="ru-RU" altLang="ru-RU" sz="200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000" smtClean="0"/>
              <a:t>	Если потребляется</a:t>
            </a:r>
            <a:r>
              <a:rPr lang="ru-RU" altLang="ru-RU" sz="2000" b="1" smtClean="0"/>
              <a:t> много алкоголя, </a:t>
            </a:r>
            <a:r>
              <a:rPr lang="ru-RU" altLang="ru-RU" sz="2000" smtClean="0"/>
              <a:t>количество и активность </a:t>
            </a:r>
            <a:r>
              <a:rPr lang="ru-RU" altLang="ru-RU" sz="2000" b="1" smtClean="0"/>
              <a:t>алкогольдегидрогеназы не возрастает цитохрома Р - 450 - может возрастать</a:t>
            </a:r>
            <a:br>
              <a:rPr lang="ru-RU" altLang="ru-RU" sz="2000" b="1" smtClean="0"/>
            </a:br>
            <a:endParaRPr lang="ru-RU" altLang="ru-RU" sz="2000" b="1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000" b="1" smtClean="0"/>
              <a:t>	Из этанола</a:t>
            </a:r>
            <a:r>
              <a:rPr lang="ru-RU" altLang="ru-RU" sz="2000" smtClean="0"/>
              <a:t> под действием</a:t>
            </a:r>
            <a:r>
              <a:rPr lang="ru-RU" altLang="ru-RU" sz="2000" b="1" smtClean="0"/>
              <a:t> ферментов </a:t>
            </a:r>
            <a:r>
              <a:rPr lang="ru-RU" altLang="ru-RU" sz="2000" smtClean="0"/>
              <a:t>образуется</a:t>
            </a:r>
            <a:r>
              <a:rPr lang="ru-RU" altLang="ru-RU" sz="2000" b="1" smtClean="0"/>
              <a:t> ацетальдегид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0128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000" b="1" smtClean="0">
                <a:latin typeface="Verdana" pitchFamily="34" charset="0"/>
              </a:rPr>
              <a:t>Ацетальдегид под действием фермента ацетальдегиддегидрогеназы и др. превращается в: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600" b="1" smtClean="0"/>
              <a:t>			</a:t>
            </a:r>
            <a:r>
              <a:rPr lang="ru-RU" altLang="ru-RU" sz="1600" b="1" smtClean="0">
                <a:latin typeface="Verdana" pitchFamily="34" charset="0"/>
              </a:rPr>
              <a:t>углекислый газ,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600" b="1" smtClean="0">
                <a:latin typeface="Verdana" pitchFamily="34" charset="0"/>
              </a:rPr>
              <a:t>			воду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600" b="1" smtClean="0">
                <a:latin typeface="Verdana" pitchFamily="34" charset="0"/>
              </a:rPr>
              <a:t>			и энергию</a:t>
            </a:r>
            <a:br>
              <a:rPr lang="ru-RU" altLang="ru-RU" sz="1600" b="1" smtClean="0">
                <a:latin typeface="Verdana" pitchFamily="34" charset="0"/>
              </a:rPr>
            </a:br>
            <a:endParaRPr lang="ru-RU" altLang="ru-RU" sz="1600" b="1" smtClean="0">
              <a:latin typeface="Verdana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altLang="ru-RU" sz="1800" smtClean="0">
                <a:latin typeface="Verdana" pitchFamily="34" charset="0"/>
              </a:rPr>
              <a:t>При потреблении этанола в </a:t>
            </a:r>
            <a:r>
              <a:rPr lang="ru-RU" altLang="ru-RU" sz="1800" b="1" smtClean="0">
                <a:latin typeface="Verdana" pitchFamily="34" charset="0"/>
              </a:rPr>
              <a:t>больших</a:t>
            </a:r>
            <a:r>
              <a:rPr lang="ru-RU" altLang="ru-RU" sz="1800" smtClean="0">
                <a:latin typeface="Verdana" pitchFamily="34" charset="0"/>
              </a:rPr>
              <a:t> количествах и </a:t>
            </a:r>
            <a:r>
              <a:rPr lang="ru-RU" altLang="ru-RU" sz="1800" b="1" smtClean="0">
                <a:latin typeface="Verdana" pitchFamily="34" charset="0"/>
              </a:rPr>
              <a:t>часто</a:t>
            </a:r>
            <a:r>
              <a:rPr lang="ru-RU" altLang="ru-RU" sz="1800" smtClean="0">
                <a:latin typeface="Verdana" pitchFamily="34" charset="0"/>
              </a:rPr>
              <a:t>, нарушается деятельность печени, поджелудочной железы, сердца и других органов, происходит нарушение психики — </a:t>
            </a:r>
            <a:r>
              <a:rPr lang="ru-RU" altLang="ru-RU" sz="1800" b="1" smtClean="0">
                <a:latin typeface="Verdana" pitchFamily="34" charset="0"/>
              </a:rPr>
              <a:t>развивается алкогольная болезнь</a:t>
            </a:r>
            <a:r>
              <a:rPr lang="ru-RU" altLang="ru-RU" sz="1800" smtClean="0">
                <a:latin typeface="Verdana" pitchFamily="34" charset="0"/>
              </a:rPr>
              <a:t>.</a:t>
            </a:r>
            <a:br>
              <a:rPr lang="ru-RU" altLang="ru-RU" sz="1800" smtClean="0">
                <a:latin typeface="Verdana" pitchFamily="34" charset="0"/>
              </a:rPr>
            </a:br>
            <a:endParaRPr lang="ru-RU" altLang="ru-RU" sz="1800" smtClean="0">
              <a:latin typeface="Verdana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altLang="ru-RU" sz="1800" b="1" smtClean="0">
                <a:latin typeface="Verdana" pitchFamily="34" charset="0"/>
              </a:rPr>
              <a:t>В печени</a:t>
            </a:r>
            <a:r>
              <a:rPr lang="ru-RU" altLang="ru-RU" sz="1800" smtClean="0">
                <a:latin typeface="Verdana" pitchFamily="34" charset="0"/>
              </a:rPr>
              <a:t>: жировое перерождение клеток -алкогольный гепатит - алкогольный цирроз.</a:t>
            </a:r>
            <a:br>
              <a:rPr lang="ru-RU" altLang="ru-RU" sz="1800" smtClean="0">
                <a:latin typeface="Verdana" pitchFamily="34" charset="0"/>
              </a:rPr>
            </a:br>
            <a:endParaRPr lang="ru-RU" altLang="ru-RU" sz="1800" smtClean="0">
              <a:latin typeface="Verdana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altLang="ru-RU" sz="1800" smtClean="0">
                <a:latin typeface="Verdana" pitchFamily="34" charset="0"/>
              </a:rPr>
              <a:t>При систематическом </a:t>
            </a:r>
            <a:r>
              <a:rPr lang="ru-RU" altLang="ru-RU" sz="1800" b="1" smtClean="0">
                <a:latin typeface="Verdana" pitchFamily="34" charset="0"/>
              </a:rPr>
              <a:t>злоупотреблении</a:t>
            </a:r>
            <a:r>
              <a:rPr lang="ru-RU" altLang="ru-RU" sz="1800" smtClean="0">
                <a:latin typeface="Verdana" pitchFamily="34" charset="0"/>
              </a:rPr>
              <a:t> алкогольными напитками, образование </a:t>
            </a:r>
            <a:r>
              <a:rPr lang="ru-RU" altLang="ru-RU" sz="1800" b="1" smtClean="0">
                <a:latin typeface="Verdana" pitchFamily="34" charset="0"/>
              </a:rPr>
              <a:t>ЭЭ</a:t>
            </a:r>
            <a:r>
              <a:rPr lang="ru-RU" altLang="ru-RU" sz="1800" smtClean="0">
                <a:latin typeface="Verdana" pitchFamily="34" charset="0"/>
              </a:rPr>
              <a:t> </a:t>
            </a:r>
            <a:r>
              <a:rPr lang="ru-RU" altLang="ru-RU" sz="1800" b="1" smtClean="0">
                <a:latin typeface="Verdana" pitchFamily="34" charset="0"/>
              </a:rPr>
              <a:t>резко сокращается</a:t>
            </a:r>
            <a:r>
              <a:rPr lang="ru-RU" altLang="ru-RU" sz="1800" smtClean="0">
                <a:latin typeface="Verdana" pitchFamily="34" charset="0"/>
              </a:rPr>
              <a:t>, а </a:t>
            </a:r>
            <a:r>
              <a:rPr lang="ru-RU" altLang="ru-RU" sz="1800" b="1" smtClean="0">
                <a:latin typeface="Verdana" pitchFamily="34" charset="0"/>
              </a:rPr>
              <a:t>потребность </a:t>
            </a:r>
            <a:r>
              <a:rPr lang="ru-RU" altLang="ru-RU" sz="1800" smtClean="0">
                <a:latin typeface="Verdana" pitchFamily="34" charset="0"/>
              </a:rPr>
              <a:t>в нем для эмоционального комфорта </a:t>
            </a:r>
            <a:r>
              <a:rPr lang="ru-RU" altLang="ru-RU" sz="1800" b="1" smtClean="0">
                <a:latin typeface="Verdana" pitchFamily="34" charset="0"/>
              </a:rPr>
              <a:t>сохраняется</a:t>
            </a:r>
            <a:r>
              <a:rPr lang="ru-RU" altLang="ru-RU" sz="1800" smtClean="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77813"/>
            <a:ext cx="7473950" cy="77628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altLang="ru-RU" sz="2400" b="1" smtClean="0">
                <a:latin typeface="Verdana" pitchFamily="34" charset="0"/>
              </a:rPr>
              <a:t>Безопасное количество потребляемого алкогольного напитка</a:t>
            </a:r>
            <a:endParaRPr lang="ru-RU" altLang="ru-RU" sz="2000" b="1" smtClean="0">
              <a:latin typeface="Verdana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800" smtClean="0">
                <a:latin typeface="Verdana" pitchFamily="34" charset="0"/>
              </a:rPr>
              <a:t>	гарантирует, что максимум через 12 часов весь поступивший этанол переработан, в организме нет «лишнего» ацетальдегида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800" b="1" smtClean="0">
                <a:latin typeface="Verdana" pitchFamily="34" charset="0"/>
              </a:rPr>
              <a:t>Для здоровых взрослых мужчин</a:t>
            </a:r>
            <a:r>
              <a:rPr lang="ru-RU" altLang="ru-RU" sz="1800" smtClean="0">
                <a:latin typeface="Verdana" pitchFamily="34" charset="0"/>
              </a:rPr>
              <a:t>:</a:t>
            </a:r>
            <a:br>
              <a:rPr lang="ru-RU" altLang="ru-RU" sz="1800" smtClean="0">
                <a:latin typeface="Verdana" pitchFamily="34" charset="0"/>
              </a:rPr>
            </a:br>
            <a:endParaRPr lang="ru-RU" altLang="ru-RU" sz="18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800" i="1" smtClean="0">
                <a:latin typeface="Verdana" pitchFamily="34" charset="0"/>
              </a:rPr>
              <a:t>верхний предел</a:t>
            </a:r>
            <a:r>
              <a:rPr lang="ru-RU" altLang="ru-RU" sz="1800" smtClean="0">
                <a:latin typeface="Verdana" pitchFamily="34" charset="0"/>
              </a:rPr>
              <a:t> - 40 г этанола в день или</a:t>
            </a:r>
            <a:br>
              <a:rPr lang="ru-RU" altLang="ru-RU" sz="1800" smtClean="0">
                <a:latin typeface="Verdana" pitchFamily="34" charset="0"/>
              </a:rPr>
            </a:br>
            <a:r>
              <a:rPr lang="ru-RU" altLang="ru-RU" sz="1800" smtClean="0">
                <a:latin typeface="Verdana" pitchFamily="34" charset="0"/>
              </a:rPr>
              <a:t>					- 1 л пива</a:t>
            </a:r>
            <a:br>
              <a:rPr lang="ru-RU" altLang="ru-RU" sz="1800" smtClean="0">
                <a:latin typeface="Verdana" pitchFamily="34" charset="0"/>
              </a:rPr>
            </a:br>
            <a:r>
              <a:rPr lang="ru-RU" altLang="ru-RU" sz="1800" smtClean="0">
                <a:latin typeface="Verdana" pitchFamily="34" charset="0"/>
              </a:rPr>
              <a:t>					-  0,5 л вина</a:t>
            </a:r>
            <a:br>
              <a:rPr lang="ru-RU" altLang="ru-RU" sz="1800" smtClean="0">
                <a:latin typeface="Verdana" pitchFamily="34" charset="0"/>
              </a:rPr>
            </a:br>
            <a:r>
              <a:rPr lang="ru-RU" altLang="ru-RU" sz="1800" smtClean="0">
                <a:latin typeface="Verdana" pitchFamily="34" charset="0"/>
              </a:rPr>
              <a:t>					- 100 г крепких напитков;</a:t>
            </a:r>
            <a:br>
              <a:rPr lang="ru-RU" altLang="ru-RU" sz="1800" smtClean="0">
                <a:latin typeface="Verdana" pitchFamily="34" charset="0"/>
              </a:rPr>
            </a:br>
            <a:r>
              <a:rPr lang="ru-RU" altLang="ru-RU" sz="1800" smtClean="0">
                <a:latin typeface="Verdana" pitchFamily="34" charset="0"/>
              </a:rPr>
              <a:t>	</a:t>
            </a:r>
            <a:r>
              <a:rPr lang="ru-RU" altLang="ru-RU" sz="1800" i="1" smtClean="0">
                <a:latin typeface="Verdana" pitchFamily="34" charset="0"/>
              </a:rPr>
              <a:t>в среднем</a:t>
            </a:r>
            <a:r>
              <a:rPr lang="ru-RU" altLang="ru-RU" sz="1800" smtClean="0">
                <a:latin typeface="Verdana" pitchFamily="34" charset="0"/>
              </a:rPr>
              <a:t> - 20 - 40 г этанола в день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800" b="1" smtClean="0">
                <a:latin typeface="Verdana" pitchFamily="34" charset="0"/>
              </a:rPr>
              <a:t>Для здоровых взрослых женщин</a:t>
            </a:r>
            <a:r>
              <a:rPr lang="ru-RU" altLang="ru-RU" sz="1800" smtClean="0">
                <a:latin typeface="Verdana" pitchFamily="34" charset="0"/>
              </a:rPr>
              <a:t>:</a:t>
            </a:r>
            <a:br>
              <a:rPr lang="ru-RU" altLang="ru-RU" sz="1800" smtClean="0">
                <a:latin typeface="Verdana" pitchFamily="34" charset="0"/>
              </a:rPr>
            </a:br>
            <a:endParaRPr lang="ru-RU" altLang="ru-RU" sz="18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800" i="1" smtClean="0">
                <a:latin typeface="Verdana" pitchFamily="34" charset="0"/>
              </a:rPr>
              <a:t>верхний предел-</a:t>
            </a:r>
            <a:r>
              <a:rPr lang="ru-RU" altLang="ru-RU" sz="1800" smtClean="0">
                <a:latin typeface="Verdana" pitchFamily="34" charset="0"/>
              </a:rPr>
              <a:t> 20 г этанола в день или</a:t>
            </a:r>
            <a:br>
              <a:rPr lang="ru-RU" altLang="ru-RU" sz="1800" smtClean="0">
                <a:latin typeface="Verdana" pitchFamily="34" charset="0"/>
              </a:rPr>
            </a:br>
            <a:r>
              <a:rPr lang="ru-RU" altLang="ru-RU" sz="1800" smtClean="0">
                <a:latin typeface="Verdana" pitchFamily="34" charset="0"/>
              </a:rPr>
              <a:t>					- 0,5 л пива</a:t>
            </a:r>
            <a:br>
              <a:rPr lang="ru-RU" altLang="ru-RU" sz="1800" smtClean="0">
                <a:latin typeface="Verdana" pitchFamily="34" charset="0"/>
              </a:rPr>
            </a:br>
            <a:r>
              <a:rPr lang="ru-RU" altLang="ru-RU" sz="1800" smtClean="0">
                <a:latin typeface="Verdana" pitchFamily="34" charset="0"/>
              </a:rPr>
              <a:t>					- 0,25 л вина</a:t>
            </a:r>
            <a:br>
              <a:rPr lang="ru-RU" altLang="ru-RU" sz="1800" smtClean="0">
                <a:latin typeface="Verdana" pitchFamily="34" charset="0"/>
              </a:rPr>
            </a:br>
            <a:r>
              <a:rPr lang="ru-RU" altLang="ru-RU" sz="1800" smtClean="0">
                <a:latin typeface="Verdana" pitchFamily="34" charset="0"/>
              </a:rPr>
              <a:t>					- 50 г крепких напитков;</a:t>
            </a:r>
            <a:br>
              <a:rPr lang="ru-RU" altLang="ru-RU" sz="1800" smtClean="0">
                <a:latin typeface="Verdana" pitchFamily="34" charset="0"/>
              </a:rPr>
            </a:br>
            <a:r>
              <a:rPr lang="ru-RU" altLang="ru-RU" sz="1800" smtClean="0">
                <a:latin typeface="Verdana" pitchFamily="34" charset="0"/>
              </a:rPr>
              <a:t>	</a:t>
            </a:r>
            <a:r>
              <a:rPr lang="ru-RU" altLang="ru-RU" sz="1800" i="1" smtClean="0">
                <a:latin typeface="Verdana" pitchFamily="34" charset="0"/>
              </a:rPr>
              <a:t>в среднем</a:t>
            </a:r>
            <a:r>
              <a:rPr lang="ru-RU" altLang="ru-RU" sz="1800" smtClean="0">
                <a:latin typeface="Verdana" pitchFamily="34" charset="0"/>
              </a:rPr>
              <a:t> - 10 - 20 г этанола в день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52425"/>
            <a:ext cx="8215312" cy="7508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b="1" smtClean="0">
                <a:latin typeface="Verdana" pitchFamily="34" charset="0"/>
              </a:rPr>
              <a:t>В крови непьющего человека –</a:t>
            </a:r>
            <a:br>
              <a:rPr lang="ru-RU" altLang="ru-RU" sz="2400" b="1" smtClean="0">
                <a:latin typeface="Verdana" pitchFamily="34" charset="0"/>
              </a:rPr>
            </a:br>
            <a:r>
              <a:rPr lang="ru-RU" altLang="ru-RU" sz="2400" b="1" smtClean="0">
                <a:latin typeface="Verdana" pitchFamily="34" charset="0"/>
              </a:rPr>
              <a:t> 0,003 - 0,01 % этанола</a:t>
            </a:r>
          </a:p>
        </p:txBody>
      </p:sp>
      <p:graphicFrame>
        <p:nvGraphicFramePr>
          <p:cNvPr id="37971" name="Group 83"/>
          <p:cNvGraphicFramePr>
            <a:graphicFrameLocks noGrp="1"/>
          </p:cNvGraphicFramePr>
          <p:nvPr>
            <p:ph sz="half" idx="1"/>
          </p:nvPr>
        </p:nvGraphicFramePr>
        <p:xfrm>
          <a:off x="395288" y="1268413"/>
          <a:ext cx="8353425" cy="5210175"/>
        </p:xfrm>
        <a:graphic>
          <a:graphicData uri="http://schemas.openxmlformats.org/drawingml/2006/table">
            <a:tbl>
              <a:tblPr/>
              <a:tblGrid>
                <a:gridCol w="2305050"/>
                <a:gridCol w="6048375"/>
              </a:tblGrid>
              <a:tr h="11888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rPr>
                        <a:t>Содержание этанола в крови в %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rPr>
                        <a:t>Эффект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1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0,02 - 0,04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Поднимает настроение,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Снижает способность логически мыслить.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93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0,04 - 0,06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Чувство теплоты,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Расслабления, покоя;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эмоции и поведение преувеличены; острота зрения и слуха снижается; слегка нарушается речь и чувство равновесия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rPr>
                        <a:t>.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altLang="ru-RU" sz="1000" smtClean="0"/>
          </a:p>
        </p:txBody>
      </p:sp>
      <p:graphicFrame>
        <p:nvGraphicFramePr>
          <p:cNvPr id="43074" name="Group 66"/>
          <p:cNvGraphicFramePr>
            <a:graphicFrameLocks noGrp="1"/>
          </p:cNvGraphicFramePr>
          <p:nvPr/>
        </p:nvGraphicFramePr>
        <p:xfrm>
          <a:off x="323850" y="404813"/>
          <a:ext cx="8569325" cy="5765800"/>
        </p:xfrm>
        <a:graphic>
          <a:graphicData uri="http://schemas.openxmlformats.org/drawingml/2006/table">
            <a:tbl>
              <a:tblPr/>
              <a:tblGrid>
                <a:gridCol w="1533525"/>
                <a:gridCol w="7035800"/>
              </a:tblGrid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0,07-0,09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Более заметное нарушение речи, чувство равновесия, координации движений, настроение приподнятое или тоскливое, снижена способность анализа и рассуждения, сильно увеличивается время реакции на внешние раздражители, отсутствует критический взгляд на себя.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0,14-0,17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Большие физиологические и психические изменения функций организма, трудно сохранять вертикальное положение и поддерживать разговор, искаженное восприятие действительности, нарушение мышления.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0,20-0,25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Отсутствие способности нормально двигаться без посторонней помощи.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0,30-0,35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Отсутствие адекватного восприятия окружающего мира.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0,40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Состояние</a:t>
                      </a:r>
                      <a:r>
                        <a:rPr kumimoji="0" lang="en-GB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комы</a:t>
                      </a:r>
                      <a:r>
                        <a:rPr kumimoji="0" lang="en-GB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.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Более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0,40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Углубленная кома, смерть.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b="1" smtClean="0"/>
              <a:t>Пьянство -</a:t>
            </a:r>
            <a:r>
              <a:rPr lang="ru-RU" altLang="ru-RU" sz="2800" smtClean="0"/>
              <a:t> частое и большое потребление алкогольных напитков с осознанным или неосознанным желанием получить наркотический эффект.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800" smtClean="0"/>
              <a:t>	Пьянство - это распущенность.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b="1" smtClean="0"/>
              <a:t>Алкоголизм</a:t>
            </a:r>
            <a:r>
              <a:rPr lang="ru-RU" altLang="ru-RU" sz="2800" smtClean="0"/>
              <a:t> - это заболевание, вызванное систематическим злоупотреблением спиртных напитков, характеризующееся влечением к ним и приводящее к физиологическим и психическим расстройствам, нарушению социальных отношений лица, страдающего этим заболеванием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430213"/>
            <a:ext cx="9144000" cy="64277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/>
            <a:r>
              <a:rPr lang="ru-RU" altLang="ru-RU" sz="3200" b="1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Злоупотребление алкоголем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 — важнейшая проблема общественного здоровья в Российской Федерации. С 1990 г. по 2006 г. потребление алкоголя на душу населения в РФ выросло не менее чем в 2,5 раза. В основном это произошло за счет увеличения потребления пива (в структуре продажи алкогольных напитков доля пива возросла с 59% в 1990 г. до 76% в 2006 г.). Ежедневно в России употребляют алкогольные напитки (включая слабоалкогольные) 33% юношей и 20% девушек, около 70% мужчин и 47% женщин.</a:t>
            </a:r>
            <a:endParaRPr lang="ru-RU" altLang="ru-RU" sz="3200">
              <a:latin typeface="Arial" charset="0"/>
              <a:cs typeface="Times New Roman" pitchFamily="18" charset="0"/>
            </a:endParaRPr>
          </a:p>
          <a:p>
            <a:endParaRPr lang="ru-RU" altLang="ru-RU" sz="320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931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smtClean="0"/>
              <a:t>План занятия</a:t>
            </a:r>
            <a:endParaRPr lang="ru-RU" altLang="ru-RU" sz="28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412875"/>
            <a:ext cx="6769100" cy="44640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400" smtClean="0"/>
              <a:t>Разнообразие алкогольных напитков.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400" smtClean="0"/>
              <a:t>История вопроса.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400" smtClean="0"/>
              <a:t>Пищевая ценность алкогольных напитков.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400" smtClean="0"/>
              <a:t>Букет алкогольных напитков.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400" smtClean="0"/>
              <a:t>Токсические примеси.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400" smtClean="0"/>
              <a:t>Лечебные свойства.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400" smtClean="0"/>
              <a:t>Обмен этанола в организме.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400" smtClean="0"/>
              <a:t>Безопасные и опасные уровни потребления.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400" smtClean="0"/>
              <a:t>Пьянство и алкоголизм.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400" smtClean="0"/>
              <a:t>Современное состояние вопроса.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552575" y="1428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21"/>
          <a:stretch>
            <a:fillRect/>
          </a:stretch>
        </p:blipFill>
        <p:spPr bwMode="auto">
          <a:xfrm>
            <a:off x="1447800" y="1219200"/>
            <a:ext cx="60388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740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/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В 2002 г. потребление алкоголя в стране в пересчете на чистый спирт 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</a:rPr>
              <a:t>в 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л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</a:rPr>
              <a:t>итрах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 в год составило </a:t>
            </a:r>
            <a:endParaRPr lang="ru-RU" altLang="ru-RU" sz="3200">
              <a:solidFill>
                <a:srgbClr val="212121"/>
              </a:solidFill>
              <a:latin typeface="Arial" charset="0"/>
            </a:endParaRPr>
          </a:p>
          <a:p>
            <a:pPr algn="just" eaLnBrk="1" hangingPunct="1"/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У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</a:rPr>
              <a:t> 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 мужчин 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</a:rPr>
              <a:t>- 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14,5 </a:t>
            </a:r>
            <a:endParaRPr lang="ru-RU" altLang="ru-RU" sz="3200">
              <a:solidFill>
                <a:srgbClr val="212121"/>
              </a:solidFill>
              <a:latin typeface="Arial" charset="0"/>
            </a:endParaRPr>
          </a:p>
          <a:p>
            <a:pPr algn="just" eaLnBrk="1" hangingPunct="1"/>
            <a:r>
              <a:rPr lang="ru-RU" altLang="ru-RU" sz="3200">
                <a:solidFill>
                  <a:srgbClr val="212121"/>
                </a:solidFill>
                <a:latin typeface="Times New Roman" pitchFamily="18" charset="0"/>
              </a:rPr>
              <a:t>У </a:t>
            </a:r>
            <a:r>
              <a:rPr lang="ru-RU" altLang="ru-RU" sz="3200">
                <a:solidFill>
                  <a:srgbClr val="212121"/>
                </a:solidFill>
                <a:latin typeface="Times New Roman" pitchFamily="18" charset="0"/>
                <a:cs typeface="Times New Roman" pitchFamily="18" charset="0"/>
              </a:rPr>
              <a:t>женщин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</a:rPr>
              <a:t>- 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2,4 </a:t>
            </a:r>
            <a:endParaRPr lang="ru-RU" altLang="ru-RU" sz="3200">
              <a:solidFill>
                <a:srgbClr val="212121"/>
              </a:solidFill>
              <a:latin typeface="Arial" charset="0"/>
            </a:endParaRPr>
          </a:p>
          <a:p>
            <a:pPr algn="just" eaLnBrk="1" hangingPunct="1"/>
            <a:r>
              <a:rPr lang="ru-RU" altLang="ru-RU" sz="3200">
                <a:solidFill>
                  <a:srgbClr val="212121"/>
                </a:solidFill>
                <a:latin typeface="Times New Roman" pitchFamily="18" charset="0"/>
              </a:rPr>
              <a:t>У </a:t>
            </a:r>
            <a:r>
              <a:rPr lang="ru-RU" altLang="ru-RU" sz="3200">
                <a:solidFill>
                  <a:srgbClr val="212121"/>
                </a:solidFill>
                <a:latin typeface="Times New Roman" pitchFamily="18" charset="0"/>
                <a:cs typeface="Times New Roman" pitchFamily="18" charset="0"/>
              </a:rPr>
              <a:t>подростков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</a:rPr>
              <a:t>- 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1,1 </a:t>
            </a:r>
            <a:endParaRPr lang="ru-RU" altLang="ru-RU" sz="3200">
              <a:solidFill>
                <a:srgbClr val="212121"/>
              </a:solidFill>
              <a:latin typeface="Arial" charset="0"/>
            </a:endParaRPr>
          </a:p>
          <a:p>
            <a:pPr algn="just" eaLnBrk="1" hangingPunct="1"/>
            <a:r>
              <a:rPr lang="ru-RU" altLang="ru-RU" sz="3200">
                <a:solidFill>
                  <a:srgbClr val="212121"/>
                </a:solidFill>
                <a:latin typeface="Arial" charset="0"/>
              </a:rPr>
              <a:t>В</a:t>
            </a:r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 среднем около 11 л в год на душу взрослого населения (по данным Роспотребнадзора, 18 л в год на душу взрослого населения). </a:t>
            </a:r>
            <a:endParaRPr lang="ru-RU" altLang="ru-RU" sz="3200">
              <a:solidFill>
                <a:srgbClr val="212121"/>
              </a:solidFill>
              <a:latin typeface="Arial" charset="0"/>
            </a:endParaRPr>
          </a:p>
          <a:p>
            <a:pPr algn="just" eaLnBrk="1" hangingPunct="1"/>
            <a:r>
              <a:rPr lang="ru-RU" altLang="ru-RU" sz="32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Потребление крепких алкогольных напитков в абсолютных цифрах в РФ с 1990 г. не уменьшилось, хотя в структуре потребления их доля уменьшилась до 15% из-за резкого увеличения потребления пива. </a:t>
            </a:r>
            <a:endParaRPr lang="ru-RU" altLang="ru-RU" sz="3200">
              <a:latin typeface="Arial" charset="0"/>
              <a:cs typeface="Times New Roman" pitchFamily="18" charset="0"/>
            </a:endParaRPr>
          </a:p>
          <a:p>
            <a:endParaRPr lang="ru-RU" altLang="ru-RU" sz="320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14" name="Group 58"/>
          <p:cNvGraphicFramePr>
            <a:graphicFrameLocks noGrp="1"/>
          </p:cNvGraphicFramePr>
          <p:nvPr/>
        </p:nvGraphicFramePr>
        <p:xfrm>
          <a:off x="539750" y="333375"/>
          <a:ext cx="8353425" cy="5832475"/>
        </p:xfrm>
        <a:graphic>
          <a:graphicData uri="http://schemas.openxmlformats.org/drawingml/2006/table">
            <a:tbl>
              <a:tblPr/>
              <a:tblGrid>
                <a:gridCol w="576263"/>
                <a:gridCol w="7777162"/>
              </a:tblGrid>
              <a:tr h="583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А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л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к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о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г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о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л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ь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н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ы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н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а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и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т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к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и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AutoNum type="arabicPeriod"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Пиво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AutoNum type="arabicPeriod"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Столовые вина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/брожение свежего виноградного сока/</a:t>
                      </a:r>
                    </a:p>
                    <a:p>
                      <a:pPr marL="1295400" marR="0" lvl="2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сухие</a:t>
                      </a:r>
                    </a:p>
                    <a:p>
                      <a:pPr marL="1295400" marR="0" lvl="2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полусухие</a:t>
                      </a:r>
                    </a:p>
                    <a:p>
                      <a:pPr marL="1295400" marR="0" lvl="2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полусладкие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AutoNum type="arabicPeriod"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Крепленые вина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/добавление спирта, сладких концентратов, виноградного сока, реже сахара/</a:t>
                      </a:r>
                    </a:p>
                    <a:p>
                      <a:pPr marL="1295400" marR="0" lvl="2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крепкие </a:t>
                      </a:r>
                    </a:p>
                    <a:p>
                      <a:pPr marL="1295400" marR="0" lvl="2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десертные </a:t>
                      </a:r>
                    </a:p>
                    <a:p>
                      <a:pPr marL="1295400" marR="0" lvl="2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/портвейны, мадера, херес, кагор и др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</a:rPr>
                        <a:t> /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AutoNum type="arabicPeriod"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Насыщенные углекислым газом</a:t>
                      </a:r>
                    </a:p>
                    <a:p>
                      <a:pPr marL="1295400" marR="0" lvl="2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шампанские /брют, сухое, полусладкое, сладкое/</a:t>
                      </a:r>
                    </a:p>
                    <a:p>
                      <a:pPr marL="1295400" marR="0" lvl="2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игристые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AutoNum type="arabicPeriod"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Ароматизированные вермуты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AutoNum type="arabicPeriod"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Крепкие</a:t>
                      </a:r>
                    </a:p>
                    <a:p>
                      <a:pPr marL="1295400" marR="0" lvl="2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коньяки и бренди</a:t>
                      </a:r>
                    </a:p>
                    <a:p>
                      <a:pPr marL="1295400" marR="0" lvl="2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виски, водка</a:t>
                      </a:r>
                    </a:p>
                    <a:p>
                      <a:pPr marL="1295400" marR="0" lvl="2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ром,джин и др.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AutoNum type="arabicPeriod"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Ликеры, наливки, бальзамы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0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smtClean="0">
                <a:latin typeface="Verdana" pitchFamily="34" charset="0"/>
              </a:rPr>
              <a:t>Энергетическая ценность</a:t>
            </a:r>
            <a:r>
              <a:rPr lang="ru-RU" altLang="ru-RU" sz="3200" smtClean="0">
                <a:latin typeface="Verdana" pitchFamily="34" charset="0"/>
              </a:rPr>
              <a:t> 1г</a:t>
            </a:r>
            <a:endParaRPr lang="ru-RU" altLang="ru-RU" sz="3200" b="1" smtClean="0">
              <a:latin typeface="Verdan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2205038"/>
            <a:ext cx="4824412" cy="4392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400" b="1" smtClean="0">
                <a:latin typeface="Verdana" pitchFamily="34" charset="0"/>
              </a:rPr>
              <a:t>Этанола		7 кал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40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400" smtClean="0">
                <a:latin typeface="Verdana" pitchFamily="34" charset="0"/>
              </a:rPr>
              <a:t>Белков		4 кал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40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400" smtClean="0">
                <a:latin typeface="Verdana" pitchFamily="34" charset="0"/>
              </a:rPr>
              <a:t>Углеводов		4 кал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40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400" smtClean="0">
                <a:latin typeface="Verdana" pitchFamily="34" charset="0"/>
              </a:rPr>
              <a:t>Жиров		9</a:t>
            </a:r>
            <a:r>
              <a:rPr lang="ru-RU" altLang="ru-RU" smtClean="0"/>
              <a:t> </a:t>
            </a:r>
            <a:r>
              <a:rPr lang="ru-RU" altLang="ru-RU" sz="2400" smtClean="0"/>
              <a:t>кал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smtClean="0"/>
              <a:t>Культура потребления алкогольных напитков - часть общей культуры человечества.</a:t>
            </a:r>
            <a:endParaRPr lang="ru-RU" altLang="ru-RU" sz="2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	Сочетание блюд и вин.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	Сервировка стола в зависимости от характера напитков и блюд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b="1" smtClean="0"/>
              <a:t>	Алкогольные напитки оцениваются по вкусовым качествам.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От температуры зависит ощущение букета.</a:t>
            </a:r>
            <a:br>
              <a:rPr lang="ru-RU" altLang="ru-RU" sz="2400" smtClean="0"/>
            </a:br>
            <a:r>
              <a:rPr lang="ru-RU" altLang="ru-RU" sz="2400" smtClean="0"/>
              <a:t>Оптимальная температура при потреблении вин: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ru-RU" altLang="ru-RU" sz="2000" smtClean="0"/>
              <a:t>Белые сухие - около </a:t>
            </a:r>
            <a:r>
              <a:rPr lang="ru-RU" altLang="ru-RU" sz="2000" b="1" smtClean="0"/>
              <a:t>10°С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ru-RU" altLang="ru-RU" sz="2000" smtClean="0"/>
              <a:t>Белые полусладкие и сладкие - до </a:t>
            </a:r>
            <a:r>
              <a:rPr lang="ru-RU" altLang="ru-RU" sz="2000" b="1" smtClean="0"/>
              <a:t>6°С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ru-RU" altLang="ru-RU" sz="2000" smtClean="0"/>
              <a:t>Красные столовые - до </a:t>
            </a:r>
            <a:r>
              <a:rPr lang="ru-RU" altLang="ru-RU" sz="2000" b="1" smtClean="0"/>
              <a:t>14°С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ru-RU" altLang="ru-RU" sz="2000" smtClean="0"/>
              <a:t>Марочные -</a:t>
            </a:r>
            <a:r>
              <a:rPr lang="ru-RU" altLang="ru-RU" sz="2000" b="1" smtClean="0"/>
              <a:t>18 - 20°С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b="1" smtClean="0"/>
              <a:t>	Притупление вкусовых ощущений - сигнал прекратить пить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200" b="1" smtClean="0">
                <a:latin typeface="Verdana" pitchFamily="34" charset="0"/>
              </a:rPr>
              <a:t>Токсичные примеси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000" smtClean="0">
                <a:latin typeface="Verdana" pitchFamily="34" charset="0"/>
              </a:rPr>
              <a:t>Высокомолекулярные спирты (пропиловый, амиловый, изоамиловый, изобутиловый)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000" smtClean="0">
                <a:latin typeface="Verdana" pitchFamily="34" charset="0"/>
              </a:rPr>
              <a:t>Сложные эфиры органических. кислот (масляно-этиловый и др.)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000" smtClean="0">
                <a:latin typeface="Verdana" pitchFamily="34" charset="0"/>
              </a:rPr>
              <a:t>Альдегиды и кетоны.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2000" smtClean="0">
                <a:latin typeface="Verdana" pitchFamily="34" charset="0"/>
              </a:rPr>
              <a:t>Метиловый спирт.</a:t>
            </a:r>
            <a:br>
              <a:rPr lang="ru-RU" altLang="ru-RU" sz="2000" smtClean="0">
                <a:latin typeface="Verdana" pitchFamily="34" charset="0"/>
              </a:rPr>
            </a:br>
            <a:endParaRPr lang="ru-RU" altLang="ru-RU" sz="20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smtClean="0">
                <a:latin typeface="Verdana" pitchFamily="34" charset="0"/>
              </a:rPr>
              <a:t>Этих веществ много:</a:t>
            </a:r>
            <a:br>
              <a:rPr lang="ru-RU" altLang="ru-RU" sz="2000" smtClean="0">
                <a:latin typeface="Verdana" pitchFamily="34" charset="0"/>
              </a:rPr>
            </a:br>
            <a:endParaRPr lang="ru-RU" altLang="ru-RU" sz="20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smtClean="0">
                <a:latin typeface="Verdana" pitchFamily="34" charset="0"/>
              </a:rPr>
              <a:t>• в напитках домашнего приготовления (без сложной очистки)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smtClean="0">
                <a:latin typeface="Verdana" pitchFamily="34" charset="0"/>
              </a:rPr>
              <a:t>• в фальсифицированных продуктах (без производственного контроля)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smtClean="0">
                <a:latin typeface="Verdana" pitchFamily="34" charset="0"/>
              </a:rPr>
              <a:t>• в дешевых крепленых винах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smtClean="0">
                <a:latin typeface="Verdana" pitchFamily="34" charset="0"/>
              </a:rPr>
              <a:t>• в крепких напитках, приготовленных с использованием разрешенных, менее качественных спиртов.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08050"/>
            <a:ext cx="8229600" cy="43211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altLang="ru-RU" sz="4000" smtClean="0">
                <a:latin typeface="Verdana" pitchFamily="34" charset="0"/>
              </a:rPr>
              <a:t>Сан Пин 2.3.4.704-98</a:t>
            </a:r>
            <a:br>
              <a:rPr lang="ru-RU" altLang="ru-RU" sz="4000" smtClean="0">
                <a:latin typeface="Verdana" pitchFamily="34" charset="0"/>
              </a:rPr>
            </a:br>
            <a:r>
              <a:rPr lang="ru-RU" altLang="ru-RU" sz="4000" smtClean="0">
                <a:latin typeface="Verdana" pitchFamily="34" charset="0"/>
              </a:rPr>
              <a:t/>
            </a:r>
            <a:br>
              <a:rPr lang="ru-RU" altLang="ru-RU" sz="4000" smtClean="0">
                <a:latin typeface="Verdana" pitchFamily="34" charset="0"/>
              </a:rPr>
            </a:br>
            <a:r>
              <a:rPr lang="ru-RU" altLang="ru-RU" sz="4000" smtClean="0">
                <a:latin typeface="Verdana" pitchFamily="34" charset="0"/>
              </a:rPr>
              <a:t>Производство спирта этилового ректификованного и ликерно-водочных изделий</a:t>
            </a:r>
            <a:r>
              <a:rPr lang="ru-RU" alt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smtClean="0">
                <a:latin typeface="Verdana" pitchFamily="34" charset="0"/>
              </a:rPr>
              <a:t>Положительное действие этанола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b="1" smtClean="0">
                <a:latin typeface="Verdana" pitchFamily="34" charset="0"/>
              </a:rPr>
              <a:t>	Этанол</a:t>
            </a:r>
            <a:r>
              <a:rPr lang="ru-RU" altLang="ru-RU" sz="1800" smtClean="0">
                <a:latin typeface="Verdana" pitchFamily="34" charset="0"/>
              </a:rPr>
              <a:t> любого алкогольного напитка при приеме</a:t>
            </a:r>
            <a:r>
              <a:rPr lang="ru-RU" altLang="ru-RU" sz="1800" b="1" smtClean="0">
                <a:latin typeface="Verdana" pitchFamily="34" charset="0"/>
              </a:rPr>
              <a:t> в малых дозах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altLang="ru-RU" sz="1600" smtClean="0">
                <a:latin typeface="Verdana" pitchFamily="34" charset="0"/>
              </a:rPr>
              <a:t>положительно влияет на липидный обмен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altLang="ru-RU" sz="1600" smtClean="0">
                <a:latin typeface="Verdana" pitchFamily="34" charset="0"/>
              </a:rPr>
              <a:t>снижает тромбообразование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altLang="ru-RU" sz="1600" smtClean="0">
                <a:latin typeface="Verdana" pitchFamily="34" charset="0"/>
              </a:rPr>
              <a:t>оказывает антистрессорный эффект</a:t>
            </a:r>
            <a:r>
              <a:rPr lang="ru-RU" altLang="ru-RU" sz="1600" b="1" smtClean="0">
                <a:latin typeface="Verdana" pitchFamily="34" charset="0"/>
              </a:rPr>
              <a:t/>
            </a:r>
            <a:br>
              <a:rPr lang="ru-RU" altLang="ru-RU" sz="1600" b="1" smtClean="0">
                <a:latin typeface="Verdana" pitchFamily="34" charset="0"/>
              </a:rPr>
            </a:br>
            <a:endParaRPr lang="ru-RU" altLang="ru-RU" sz="1600" b="1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b="1" smtClean="0">
                <a:latin typeface="Verdana" pitchFamily="34" charset="0"/>
              </a:rPr>
              <a:t>	Максимальной эффективностью</a:t>
            </a:r>
            <a:r>
              <a:rPr lang="ru-RU" altLang="ru-RU" sz="1800" smtClean="0">
                <a:latin typeface="Verdana" pitchFamily="34" charset="0"/>
              </a:rPr>
              <a:t> обладает </a:t>
            </a:r>
            <a:r>
              <a:rPr lang="ru-RU" altLang="ru-RU" sz="1800" b="1" smtClean="0">
                <a:latin typeface="Verdana" pitchFamily="34" charset="0"/>
              </a:rPr>
              <a:t>виноградное красное вино,</a:t>
            </a:r>
            <a:r>
              <a:rPr lang="ru-RU" altLang="ru-RU" sz="1800" smtClean="0">
                <a:latin typeface="Verdana" pitchFamily="34" charset="0"/>
              </a:rPr>
              <a:t> так как в нем</a:t>
            </a:r>
            <a:br>
              <a:rPr lang="ru-RU" altLang="ru-RU" sz="1800" smtClean="0">
                <a:latin typeface="Verdana" pitchFamily="34" charset="0"/>
              </a:rPr>
            </a:br>
            <a:r>
              <a:rPr lang="ru-RU" altLang="ru-RU" sz="1800" smtClean="0">
                <a:latin typeface="Verdana" pitchFamily="34" charset="0"/>
              </a:rPr>
              <a:t>повышено содержание</a:t>
            </a:r>
            <a:r>
              <a:rPr lang="ru-RU" altLang="ru-RU" sz="1800" b="1" smtClean="0">
                <a:latin typeface="Verdana" pitchFamily="34" charset="0"/>
              </a:rPr>
              <a:t> полифенолов, </a:t>
            </a:r>
            <a:r>
              <a:rPr lang="ru-RU" altLang="ru-RU" sz="1800" smtClean="0">
                <a:latin typeface="Verdana" pitchFamily="34" charset="0"/>
              </a:rPr>
              <a:t>обладающих антиоксидантным действием</a:t>
            </a:r>
            <a:r>
              <a:rPr lang="ru-RU" altLang="ru-RU" sz="1800" b="1" smtClean="0">
                <a:latin typeface="Verdana" pitchFamily="34" charset="0"/>
              </a:rPr>
              <a:t> при малом содержании</a:t>
            </a:r>
            <a:r>
              <a:rPr lang="ru-RU" altLang="ru-RU" sz="1800" smtClean="0">
                <a:latin typeface="Verdana" pitchFamily="34" charset="0"/>
              </a:rPr>
              <a:t> этанола.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smtClean="0">
                <a:latin typeface="Verdana" pitchFamily="34" charset="0"/>
              </a:rPr>
              <a:t>Регулярно потребляют сухие вина: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smtClean="0">
                <a:latin typeface="Verdana" pitchFamily="34" charset="0"/>
              </a:rPr>
              <a:t>Во Франции       70 % населения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smtClean="0">
                <a:latin typeface="Verdana" pitchFamily="34" charset="0"/>
              </a:rPr>
              <a:t>В России	        5 % населения</a:t>
            </a:r>
            <a:br>
              <a:rPr lang="ru-RU" altLang="ru-RU" sz="1600" smtClean="0">
                <a:latin typeface="Verdana" pitchFamily="34" charset="0"/>
              </a:rPr>
            </a:br>
            <a:endParaRPr lang="ru-RU" altLang="ru-RU" sz="160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smtClean="0">
                <a:latin typeface="Verdana" pitchFamily="34" charset="0"/>
              </a:rPr>
              <a:t>Потребление этанола в России</a:t>
            </a:r>
            <a:r>
              <a:rPr lang="en-US" altLang="ru-RU" sz="1600" smtClean="0">
                <a:latin typeface="Verdana" pitchFamily="34" charset="0"/>
              </a:rPr>
              <a:t> </a:t>
            </a:r>
            <a:r>
              <a:rPr lang="ru-RU" altLang="ru-RU" sz="1600" b="1" smtClean="0">
                <a:latin typeface="Verdana" pitchFamily="34" charset="0"/>
              </a:rPr>
              <a:t>11 л</a:t>
            </a:r>
            <a:r>
              <a:rPr lang="ru-RU" altLang="ru-RU" sz="1600" smtClean="0">
                <a:latin typeface="Verdana" pitchFamily="34" charset="0"/>
              </a:rPr>
              <a:t> на душу населения в год</a:t>
            </a:r>
            <a:endParaRPr lang="en-US" altLang="ru-RU" sz="160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smtClean="0">
                <a:latin typeface="Verdana" pitchFamily="34" charset="0"/>
              </a:rPr>
              <a:t>По данным ВОЗ 8 л на душу населения в год – предел</a:t>
            </a:r>
            <a:endParaRPr lang="en-US" altLang="ru-RU" sz="160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628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smtClean="0">
                <a:latin typeface="Verdana" pitchFamily="34" charset="0"/>
              </a:rPr>
              <a:t>Рекомендации ВОЗ</a:t>
            </a:r>
            <a:endParaRPr lang="en-US" altLang="ru-RU" sz="3200" b="1" smtClean="0">
              <a:latin typeface="Verdana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smtClean="0"/>
              <a:t>1. Не следует переоценивать положительное значение красных вин, в том числе в профилактике сердечно-сосудистых заболеваний, возникновение которых связано с множеством факторов.</a:t>
            </a:r>
            <a:endParaRPr lang="en-US" altLang="ru-RU" sz="20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smtClean="0"/>
              <a:t>2. Возможным положительным эффектом обладают</a:t>
            </a:r>
            <a:r>
              <a:rPr lang="ru-RU" altLang="ru-RU" sz="2000" b="1" smtClean="0"/>
              <a:t> малые дозы</a:t>
            </a:r>
            <a:r>
              <a:rPr lang="ru-RU" altLang="ru-RU" sz="2000" smtClean="0"/>
              <a:t> этанола</a:t>
            </a:r>
            <a:br>
              <a:rPr lang="ru-RU" altLang="ru-RU" sz="2000" smtClean="0"/>
            </a:br>
            <a:r>
              <a:rPr lang="ru-RU" altLang="ru-RU" sz="2000" smtClean="0"/>
              <a:t>(не более 10г в день - около 100г красного вина)</a:t>
            </a:r>
            <a:endParaRPr lang="en-US" altLang="ru-RU" sz="20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smtClean="0"/>
              <a:t>3. Безусловно противопоказаны алкогольные напитки</a:t>
            </a:r>
            <a:endParaRPr lang="en-US" altLang="ru-RU" sz="2000" smtClean="0"/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altLang="ru-RU" sz="1800" smtClean="0"/>
              <a:t>детям</a:t>
            </a:r>
            <a:endParaRPr lang="en-US" altLang="ru-RU" sz="1800" smtClean="0"/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altLang="ru-RU" sz="1800" smtClean="0"/>
              <a:t>беременным и кормящим грудью женщинам</a:t>
            </a:r>
            <a:endParaRPr lang="en-US" altLang="ru-RU" sz="1800" smtClean="0"/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altLang="ru-RU" sz="1800" smtClean="0"/>
              <a:t>больным многими хроническими заболеваниями (особенно печени)</a:t>
            </a:r>
            <a:endParaRPr lang="en-US" altLang="ru-RU" sz="1800" smtClean="0"/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altLang="ru-RU" sz="1800" smtClean="0"/>
              <a:t>людям со специфической умственной и физической нагрузкой (водителям</a:t>
            </a:r>
            <a:r>
              <a:rPr lang="en-US" altLang="ru-RU" sz="1800" smtClean="0"/>
              <a:t> </a:t>
            </a:r>
            <a:r>
              <a:rPr lang="ru-RU" altLang="ru-RU" sz="1800" smtClean="0"/>
              <a:t>транспорта, диспетчерам, спортсменам и др.)</a:t>
            </a:r>
            <a:endParaRPr lang="en-US" altLang="ru-RU" sz="1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smtClean="0"/>
              <a:t> 4.  Не использовать алкогольные напитки в целях массовой профилактики сердечно -сосудистых заболеваний в связи с опасностью превышения малых доз.</a:t>
            </a:r>
            <a:endParaRPr lang="en-US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8">
      <a:dk1>
        <a:srgbClr val="000000"/>
      </a:dk1>
      <a:lt1>
        <a:srgbClr val="DDDDDD"/>
      </a:lt1>
      <a:dk2>
        <a:srgbClr val="000000"/>
      </a:dk2>
      <a:lt2>
        <a:srgbClr val="B8B7D1"/>
      </a:lt2>
      <a:accent1>
        <a:srgbClr val="F1F0F4"/>
      </a:accent1>
      <a:accent2>
        <a:srgbClr val="C1BCFC"/>
      </a:accent2>
      <a:accent3>
        <a:srgbClr val="EBEBEB"/>
      </a:accent3>
      <a:accent4>
        <a:srgbClr val="000000"/>
      </a:accent4>
      <a:accent5>
        <a:srgbClr val="F7F6F8"/>
      </a:accent5>
      <a:accent6>
        <a:srgbClr val="AFAAE4"/>
      </a:accent6>
      <a:hlink>
        <a:srgbClr val="5454C6"/>
      </a:hlink>
      <a:folHlink>
        <a:srgbClr val="6A6F86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368</TotalTime>
  <Words>686</Words>
  <Application>Microsoft Office PowerPoint</Application>
  <PresentationFormat>Экран (4:3)</PresentationFormat>
  <Paragraphs>164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Tahoma</vt:lpstr>
      <vt:lpstr>Arial</vt:lpstr>
      <vt:lpstr>Wingdings</vt:lpstr>
      <vt:lpstr>Calibri</vt:lpstr>
      <vt:lpstr>Verdana</vt:lpstr>
      <vt:lpstr>Times New Roman</vt:lpstr>
      <vt:lpstr>Равновесие</vt:lpstr>
      <vt:lpstr> Вредные привычки и здоровье. Алкоголь и здоровье.   </vt:lpstr>
      <vt:lpstr>План занятия</vt:lpstr>
      <vt:lpstr>Презентация PowerPoint</vt:lpstr>
      <vt:lpstr>Энергетическая ценность 1г</vt:lpstr>
      <vt:lpstr>Культура потребления алкогольных напитков - часть общей культуры человечества.</vt:lpstr>
      <vt:lpstr>Токсичные примеси</vt:lpstr>
      <vt:lpstr>Сан Пин 2.3.4.704-98  Производство спирта этилового ректификованного и ликерно-водочных изделий.</vt:lpstr>
      <vt:lpstr>Положительное действие этанола</vt:lpstr>
      <vt:lpstr>Рекомендации ВОЗ</vt:lpstr>
      <vt:lpstr>Этанол поступает в организм</vt:lpstr>
      <vt:lpstr>Этанол образуется в организме</vt:lpstr>
      <vt:lpstr>Этанол - естественный метаболит</vt:lpstr>
      <vt:lpstr>Основные ферменты, участвующие в обмене этанола:</vt:lpstr>
      <vt:lpstr>Ацетальдегид под действием фермента ацетальдегиддегидрогеназы и др. превращается в:</vt:lpstr>
      <vt:lpstr>Безопасное количество потребляемого алкогольного напитка</vt:lpstr>
      <vt:lpstr>В крови непьющего человека –  0,003 - 0,01 % этанола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СПбГМА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ВОЗ: виды профилактики</dc:title>
  <dc:creator>КНТО</dc:creator>
  <cp:lastModifiedBy>Artem Popkov</cp:lastModifiedBy>
  <cp:revision>24</cp:revision>
  <dcterms:created xsi:type="dcterms:W3CDTF">2004-09-06T07:27:31Z</dcterms:created>
  <dcterms:modified xsi:type="dcterms:W3CDTF">2016-03-18T07:37:21Z</dcterms:modified>
</cp:coreProperties>
</file>